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7" r:id="rId5"/>
    <p:sldId id="260" r:id="rId6"/>
    <p:sldId id="261" r:id="rId7"/>
    <p:sldId id="264" r:id="rId8"/>
    <p:sldId id="262" r:id="rId9"/>
    <p:sldId id="263" r:id="rId10"/>
    <p:sldId id="266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2B2B2"/>
    <a:srgbClr val="202020"/>
    <a:srgbClr val="323232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media" Target="../media/media5.mp3"/><Relationship Id="rId3" Type="http://schemas.openxmlformats.org/officeDocument/2006/relationships/audio" Target="../media/media5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media" Target="../media/media6.mp3"/><Relationship Id="rId3" Type="http://schemas.openxmlformats.org/officeDocument/2006/relationships/audio" Target="../media/media6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3.png"/><Relationship Id="rId3" Type="http://schemas.microsoft.com/office/2007/relationships/media" Target="../media/media7.mp3"/><Relationship Id="rId2" Type="http://schemas.openxmlformats.org/officeDocument/2006/relationships/audio" Target="../media/media7.mp3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120" y="0"/>
            <a:ext cx="1232789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46100" y="5335905"/>
            <a:ext cx="10275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400" i="1">
                <a:latin typeface="BodoniC" panose="020B0800000000000000" charset="0"/>
                <a:cs typeface="BodoniC" panose="020B0800000000000000" charset="0"/>
              </a:rPr>
              <a:t>Свои чувства превращаю в стихи</a:t>
            </a:r>
            <a:endParaRPr lang="ru-RU" altLang="en-US" sz="4400" i="1">
              <a:latin typeface="BodoniC" panose="020B0800000000000000" charset="0"/>
              <a:cs typeface="BodoniC" panose="020B0800000000000000" charset="0"/>
            </a:endParaRPr>
          </a:p>
          <a:p>
            <a:r>
              <a:rPr lang="ru-RU" altLang="en-US" sz="2800" i="1">
                <a:latin typeface="BodoniC" panose="020B0800000000000000" charset="0"/>
                <a:cs typeface="BodoniC" panose="020B0800000000000000" charset="0"/>
              </a:rPr>
              <a:t>( Софья Ашаева. Из дневника подростка)</a:t>
            </a:r>
            <a:endParaRPr lang="ru-RU" altLang="en-US" sz="2800" i="1">
              <a:latin typeface="BodoniC" panose="020B0800000000000000" charset="0"/>
              <a:cs typeface="BodoniC" panose="020B0800000000000000" charset="0"/>
            </a:endParaRPr>
          </a:p>
        </p:txBody>
      </p:sp>
      <p:pic>
        <p:nvPicPr>
          <p:cNvPr id="101" name="Замещающее содержимое 100"/>
          <p:cNvPicPr>
            <a:picLocks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6055" y="5631815"/>
            <a:ext cx="1718945" cy="902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quarter" idx="13"/>
          </p:nvPr>
        </p:nvPicPr>
        <p:blipFill>
          <a:blip r:embed="rId1">
            <a:lum bright="30000"/>
          </a:blip>
          <a:stretch>
            <a:fillRect/>
          </a:stretch>
        </p:blipFill>
        <p:spPr>
          <a:xfrm>
            <a:off x="-151130" y="635"/>
            <a:ext cx="12343130" cy="699135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657985" y="2051050"/>
            <a:ext cx="9841230" cy="4405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350770" y="2392680"/>
            <a:ext cx="9841230" cy="4405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Настроение поднимается сразу,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как иду гулять.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Столько всего происходит на улице,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что заранее и не смею мечтать!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И после каждой прогулки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ощущаю я легкость на душе,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Записываю все в тетрадь,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превращая свои чувства в стихи.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Изображение 100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Замещающее содержимое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6225" y="5328285"/>
            <a:ext cx="2148205" cy="1128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Снег летает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9330" y="5961380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1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quarter" idx="13"/>
          </p:nvPr>
        </p:nvPicPr>
        <p:blipFill>
          <a:blip r:embed="rId1">
            <a:lum bright="42000"/>
          </a:blip>
          <a:stretch>
            <a:fillRect/>
          </a:stretch>
        </p:blipFill>
        <p:spPr>
          <a:xfrm>
            <a:off x="-74930" y="0"/>
            <a:ext cx="12267565" cy="691959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233170" y="1753235"/>
            <a:ext cx="1073594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Под ногами хруст снега, в ушах наушники.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Мои мысли спутаны, пытаюсь зацепиться взглядом, но не получается, лишь размазанные лица людей...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Поднимаю голову: вижу красивую палитру неба –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синий, голубой и розовый... Это так непривычно.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Холодный ветер, поручни в трамвае, мелькает вид за окном...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В последние дни стала замечать всю красоту этого мира, раньше было как-то все равно...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185" y="5631815"/>
            <a:ext cx="1718945" cy="902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Снег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9625" y="1257935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7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quarter" idx="13"/>
          </p:nvPr>
        </p:nvPicPr>
        <p:blipFill>
          <a:blip r:embed="rId1">
            <a:lum bright="54000"/>
          </a:blip>
          <a:stretch>
            <a:fillRect/>
          </a:stretch>
        </p:blipFill>
        <p:spPr>
          <a:xfrm>
            <a:off x="-160655" y="0"/>
            <a:ext cx="12266930" cy="691959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558290" y="2437765"/>
            <a:ext cx="9881235" cy="4167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ru-RU" altLang="en-US" sz="2800">
                <a:latin typeface="BodoniC" panose="020B0800000000000000" charset="0"/>
                <a:cs typeface="BodoniC" panose="020B0800000000000000" charset="0"/>
              </a:rPr>
              <a:t>Одинокий человек ходит по пустой улице с блуждающим, почти безумным взглядом, будто </a:t>
            </a:r>
            <a:endParaRPr lang="ru-RU" altLang="en-US" sz="28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2800">
                <a:latin typeface="BodoniC" panose="020B0800000000000000" charset="0"/>
                <a:cs typeface="BodoniC" panose="020B0800000000000000" charset="0"/>
              </a:rPr>
              <a:t>выискивая что-то. Его глаза пусты, он как ваза без цветов, до дна опустошённый и брошенный всеми. </a:t>
            </a:r>
            <a:endParaRPr lang="ru-RU" altLang="en-US" sz="28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2800">
                <a:latin typeface="BodoniC" panose="020B0800000000000000" charset="0"/>
                <a:cs typeface="BodoniC" panose="020B0800000000000000" charset="0"/>
              </a:rPr>
              <a:t>Он не помог никому и даже себе, думает, что бесполезный. Но он такой же, как все мы, только мы прячемся за своими улыбками, как за маской, делая вид, что все хорошо. А он, видимо, уже устал прятаться.</a:t>
            </a:r>
            <a:endParaRPr lang="ru-RU" altLang="en-US" sz="2800">
              <a:latin typeface="BodoniC" panose="020B0800000000000000" charset="0"/>
              <a:cs typeface="BodoniC" panose="020B0800000000000000" charset="0"/>
            </a:endParaRPr>
          </a:p>
        </p:txBody>
      </p:sp>
      <p:pic>
        <p:nvPicPr>
          <p:cNvPr id="101" name="Замещающее содержимое 10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60655" y="5417820"/>
            <a:ext cx="1718945" cy="902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Одинокий человек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7215" y="1598930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0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quarter" idx="13"/>
          </p:nvPr>
        </p:nvPicPr>
        <p:blipFill>
          <a:blip r:embed="rId1">
            <a:lum bright="48000"/>
          </a:blip>
          <a:stretch>
            <a:fillRect/>
          </a:stretch>
        </p:blipFill>
        <p:spPr>
          <a:xfrm>
            <a:off x="-95885" y="-73660"/>
            <a:ext cx="12287885" cy="69316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718945" y="2895600"/>
            <a:ext cx="9942830" cy="4852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ru-RU" altLang="en-US" sz="3200">
                <a:latin typeface="BodoniC" panose="020B0800000000000000" charset="0"/>
                <a:cs typeface="BodoniC" panose="020B0800000000000000" charset="0"/>
              </a:rPr>
              <a:t>Чай остывает на кухне, я пытаюсь заснуть под песни какой-то группы. Я не люблю эти вечера выжиданий, может, они вовсе напрасны. Лай собак на улице, крики маленьких детей и легкий запах дерева. Я осталась на даче лишь для тебя, но снова допустила ошибку. </a:t>
            </a:r>
            <a:endParaRPr lang="ru-RU" altLang="en-US" sz="3200">
              <a:latin typeface="BodoniC" panose="020B0800000000000000" charset="0"/>
              <a:cs typeface="BodoniC" panose="020B0800000000000000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80635"/>
            <a:ext cx="1718945" cy="902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Деревня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8415" y="5689600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0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 sz="quarter" idx="13"/>
          </p:nvPr>
        </p:nvPicPr>
        <p:blipFill>
          <a:blip r:embed="rId1">
            <a:lum bright="48000"/>
          </a:blip>
          <a:stretch>
            <a:fillRect/>
          </a:stretch>
        </p:blipFill>
        <p:spPr>
          <a:xfrm>
            <a:off x="-95885" y="-73660"/>
            <a:ext cx="12287885" cy="693166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113280" y="3614420"/>
            <a:ext cx="914463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en-US" sz="2800" b="0">
                <a:solidFill>
                  <a:srgbClr val="231F20"/>
                </a:solidFill>
                <a:latin typeface="BodoniC" panose="020B0800000000000000" charset="0"/>
                <a:ea typeface="SimSun" panose="02010600030101010101" pitchFamily="2" charset="-122"/>
                <a:cs typeface="BodoniC" panose="020B0800000000000000" charset="0"/>
              </a:rPr>
              <a:t>Мне говорят, что я наивна, и все, что я делаю, зря. Я понимаю это, но не могу перестать давать себе надежду на то, что ты одумаешься и прибежишь ко мне, обняв меня за плечи. </a:t>
            </a:r>
            <a:endParaRPr lang="en-US" sz="2800" b="0">
              <a:solidFill>
                <a:srgbClr val="231F20"/>
              </a:solidFill>
              <a:latin typeface="BodoniC" panose="020B0800000000000000" charset="0"/>
              <a:ea typeface="SimSun" panose="02010600030101010101" pitchFamily="2" charset="-122"/>
              <a:cs typeface="BodoniC" panose="020B0800000000000000" charset="0"/>
            </a:endParaRPr>
          </a:p>
          <a:p>
            <a:pPr indent="0" algn="just"/>
            <a:r>
              <a:rPr lang="en-US" sz="2800" b="0">
                <a:solidFill>
                  <a:srgbClr val="231F20"/>
                </a:solidFill>
                <a:latin typeface="BodoniC" panose="020B0800000000000000" charset="0"/>
                <a:ea typeface="SimSun" panose="02010600030101010101" pitchFamily="2" charset="-122"/>
                <a:cs typeface="BodoniC" panose="020B0800000000000000" charset="0"/>
              </a:rPr>
              <a:t>Я хочу чувствовать твое тепло и любовь, пожалуйста, покажи мне ее.</a:t>
            </a:r>
            <a:endParaRPr lang="en-US" altLang="en-US" sz="2800" b="0">
              <a:solidFill>
                <a:srgbClr val="231F20"/>
              </a:solidFill>
              <a:latin typeface="BodoniC" panose="020B0800000000000000" charset="0"/>
              <a:ea typeface="SimSun" panose="02010600030101010101" pitchFamily="2" charset="-122"/>
              <a:cs typeface="BodoniC" panose="020B0800000000000000" charset="0"/>
            </a:endParaRPr>
          </a:p>
        </p:txBody>
      </p:sp>
      <p:pic>
        <p:nvPicPr>
          <p:cNvPr id="101" name="Замещающее содержимое 100"/>
          <p:cNvPicPr>
            <a:picLocks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5885" y="5272405"/>
            <a:ext cx="1718945" cy="902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Мечта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8220" y="2759075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0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quarter" idx="13"/>
          </p:nvPr>
        </p:nvPicPr>
        <p:blipFill>
          <a:blip r:embed="rId1">
            <a:lum bright="54000"/>
          </a:blip>
          <a:stretch>
            <a:fillRect/>
          </a:stretch>
        </p:blipFill>
        <p:spPr>
          <a:xfrm>
            <a:off x="-95885" y="-73660"/>
            <a:ext cx="12287885" cy="69316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570355" y="446405"/>
            <a:ext cx="9944100" cy="3219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ru-RU" altLang="en-US" sz="2800">
                <a:latin typeface="BodoniC" panose="020B0800000000000000" charset="0"/>
                <a:cs typeface="BodoniC" panose="020B0800000000000000" charset="0"/>
              </a:rPr>
              <a:t>Однажды мне сказали: «Живи, а не выживай!» Я тогда не поняла до конца смысла этой фразы, но почему-то сердце так застучало, почему-то на душе стало теплей от одной мысли об этом – просто забыть о том, что со мной что-то не так, забросить глупые загоны, сказать всем на планете, что мне открыто наплевать. Наплевать на людей, которым я не нравлюсь, и на тех, кто пытается надо мной посмеяться. </a:t>
            </a:r>
            <a:endParaRPr lang="ru-RU" altLang="en-US" sz="28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2800">
                <a:latin typeface="BodoniC" panose="020B0800000000000000" charset="0"/>
                <a:cs typeface="BodoniC" panose="020B0800000000000000" charset="0"/>
              </a:rPr>
              <a:t>Однажды мне сказали: «Живи, а не выживай!» И на душе сразу стало так свободно! Новые эмоции и чувства, я так давно их не ощущала! Человек может изменить все сам, если он сам этого захочет, нужно лишь его подтолкнуть, хотя бы просто одной фразой.</a:t>
            </a:r>
            <a:endParaRPr lang="ru-RU" altLang="en-US" sz="2800">
              <a:latin typeface="BodoniC" panose="020B0800000000000000" charset="0"/>
              <a:cs typeface="BodoniC" panose="020B0800000000000000" charset="0"/>
            </a:endParaRPr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101" name="Замещающее содержимое 100"/>
          <p:cNvPicPr>
            <a:picLocks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5885" y="5436870"/>
            <a:ext cx="1718945" cy="902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солнечный зайчик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6255" y="4295775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Замещающее содержимое 100"/>
          <p:cNvPicPr>
            <a:picLocks noChangeAspect="1"/>
          </p:cNvPicPr>
          <p:nvPr>
            <p:ph sz="half" idx="2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84000"/>
          </a:blip>
          <a:stretch>
            <a:fillRect/>
          </a:stretch>
        </p:blipFill>
        <p:spPr>
          <a:xfrm>
            <a:off x="4512945" y="2195195"/>
            <a:ext cx="8874760" cy="4662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245745" y="235585"/>
            <a:ext cx="11452225" cy="54425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sz="2400" b="1" i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odoniC" panose="020B0800000000000000" charset="0"/>
                <a:cs typeface="BodoniC" panose="020B0800000000000000" charset="0"/>
                <a:sym typeface="+mn-ea"/>
              </a:rPr>
              <a:t>Осень - рыжая девчонка</a:t>
            </a:r>
            <a:endParaRPr lang="ru-RU" altLang="en-US" sz="2400" b="1" i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endParaRPr lang="ru-RU" altLang="en-US" sz="24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2400">
                <a:latin typeface="BodoniC" panose="020B0800000000000000" charset="0"/>
                <a:cs typeface="BodoniC" panose="020B0800000000000000" charset="0"/>
                <a:sym typeface="+mn-ea"/>
              </a:rPr>
              <a:t>Я очень люблю Осень. Люблю, когда она врывается прямо в окно со своим прохладным другом Ветром. Осень аккуратно садится на подоконник моего окна и поправляет свои огненно-рыжие волосы, с них капают прохладные дождинки. Всё её бледное лицо в веснушках, их много, и они такие красивые! Солнышко светит так ярко, что охристые глаза Осени блестят разноцветными бликами. В ее глазах словно отражается красно-рыжая листва за окном, небо с облаками, дома и голуби.</a:t>
            </a:r>
            <a:endParaRPr lang="ru-RU" altLang="en-US" sz="24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2400">
                <a:latin typeface="BodoniC" panose="020B0800000000000000" charset="0"/>
                <a:cs typeface="BodoniC" panose="020B0800000000000000" charset="0"/>
                <a:sym typeface="+mn-ea"/>
              </a:rPr>
              <a:t>Вот она легко соскальзывает с подоконника и грациозно проходит по моей комнате, оглядывает ее и улыбается. Она улыбается наивной детской улыбкой.</a:t>
            </a:r>
            <a:endParaRPr lang="ru-RU" altLang="en-US" sz="24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2400">
                <a:latin typeface="BodoniC" panose="020B0800000000000000" charset="0"/>
                <a:cs typeface="BodoniC" panose="020B0800000000000000" charset="0"/>
                <a:sym typeface="+mn-ea"/>
              </a:rPr>
              <a:t>Осень ходит в длинной, свободной, белоснежной рубашке в светло-оранжевый горошек, юбка у нее – солнцем, как и глаза, охристого цвета. Ботинки - на большой и высокой платформе, белые, как рубашка.</a:t>
            </a:r>
            <a:endParaRPr lang="ru-RU" altLang="en-US" sz="2400">
              <a:latin typeface="BodoniC" panose="020B0800000000000000" charset="0"/>
              <a:cs typeface="BodoniC" panose="020B0800000000000000" charset="0"/>
            </a:endParaRPr>
          </a:p>
          <a:p>
            <a:pPr algn="just"/>
            <a:r>
              <a:rPr lang="ru-RU" altLang="en-US" sz="2400">
                <a:latin typeface="BodoniC" panose="020B0800000000000000" charset="0"/>
                <a:cs typeface="BodoniC" panose="020B0800000000000000" charset="0"/>
                <a:sym typeface="+mn-ea"/>
              </a:rPr>
              <a:t>В ушах Осени играют красные, как ягоды рябины, серьги. Они поблескивают на солнце и издают тихий «динь»...</a:t>
            </a:r>
            <a:endParaRPr lang="ru-RU" altLang="en-US" sz="2400">
              <a:latin typeface="BodoniC" panose="020B0800000000000000" charset="0"/>
              <a:cs typeface="BodoniC" panose="020B0800000000000000" charset="0"/>
            </a:endParaRPr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2" name="Осенний колокольчик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5655" y="235585"/>
            <a:ext cx="655320" cy="648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1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2390" y="72390"/>
            <a:ext cx="12264390" cy="696150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45465" y="5724525"/>
            <a:ext cx="100564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600" b="1" i="1">
                <a:latin typeface="BodoniC" panose="020B0800000000000000" charset="0"/>
                <a:cs typeface="BodoniC" panose="020B0800000000000000" charset="0"/>
                <a:sym typeface="+mn-ea"/>
              </a:rPr>
              <a:t>Свои чувства превращаю в стихи</a:t>
            </a:r>
            <a:endParaRPr lang="ru-RU" altLang="en-US" sz="3600" b="1" i="1">
              <a:latin typeface="BodoniC" panose="020B0800000000000000" charset="0"/>
              <a:cs typeface="BodoniC" panose="020B0800000000000000" charset="0"/>
            </a:endParaRPr>
          </a:p>
          <a:p>
            <a:r>
              <a:rPr lang="ru-RU" altLang="en-US" sz="3600" i="1">
                <a:latin typeface="BodoniC" panose="020B0800000000000000" charset="0"/>
                <a:cs typeface="BodoniC" panose="020B0800000000000000" charset="0"/>
                <a:sym typeface="+mn-ea"/>
              </a:rPr>
              <a:t>(Софья Ашаева. Из дневника подростка)</a:t>
            </a:r>
            <a:endParaRPr lang="ru-RU" altLang="en-US" sz="3600">
              <a:latin typeface="BodoniC" panose="020B0800000000000000" charset="0"/>
              <a:cs typeface="BodoniC" panose="020B08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3171</Words>
  <Application>WPS Presentation</Application>
  <PresentationFormat>宽屏</PresentationFormat>
  <Paragraphs>46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BodoniC</vt:lpstr>
      <vt:lpstr>Microsoft YaHei</vt:lpstr>
      <vt:lpstr>Arial Unicode MS</vt:lpstr>
      <vt:lpstr>Calibri</vt:lpstr>
      <vt:lpstr>SchoolBookC</vt:lpstr>
      <vt:lpstr>Segoe Script</vt:lpstr>
      <vt:lpstr>Segoe UI</vt:lpstr>
      <vt:lpstr>MS PGothic</vt:lpstr>
      <vt:lpstr>Microsoft JhengHei UI</vt:lpstr>
      <vt:lpstr>Microsoft Sans Serif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press</cp:lastModifiedBy>
  <cp:revision>7</cp:revision>
  <dcterms:created xsi:type="dcterms:W3CDTF">2023-12-12T07:32:00Z</dcterms:created>
  <dcterms:modified xsi:type="dcterms:W3CDTF">2024-01-09T10:39:39Z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1049-12.2.0.13359</vt:lpwstr>
  </property>
  <property fmtid="{D5CDD505-2E9C-101B-9397-08002B2CF9AE}" pid="3" name="ICV">
    <vt:lpwstr>D025A289C3ED4FFDA5C6BD679175401A_12</vt:lpwstr>
  </property>
</Properties>
</file>